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89" r:id="rId22"/>
    <p:sldId id="290" r:id="rId23"/>
    <p:sldId id="292" r:id="rId24"/>
    <p:sldId id="298" r:id="rId25"/>
    <p:sldId id="296" r:id="rId26"/>
    <p:sldId id="299" r:id="rId27"/>
    <p:sldId id="301" r:id="rId28"/>
    <p:sldId id="300" r:id="rId29"/>
    <p:sldId id="285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S8WZL53DYHZGTSQhXH1ZcdOE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D3D9D6-FBF7-4169-B9D7-351B919470A9}">
  <a:tblStyle styleId="{75D3D9D6-FBF7-4169-B9D7-351B919470A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14b24d98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cd14b24d9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05a5b77b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1a05a5b77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d14b24d98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d14b24d9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14b24d98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cd14b24d9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d14b24d98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cd14b24d9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d14b24d98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cd14b24d98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d14b24d98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cd14b24d9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d14b24d98_1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cd14b24d9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44f2ad8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d244f2a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14b24d9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cd14b24d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44f2ad8f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d244f2ad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43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44f2ad8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d244f2a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00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14b24d9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cd14b24d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7067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44f2ad8f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d244f2ad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3316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584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14b24d9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cd14b24d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5731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44f2ad8f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d244f2ad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2725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0142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14b24d9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cd14b24d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8874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d14b24d9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cd14b24d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/>
        </p:nvSpPr>
        <p:spPr>
          <a:xfrm>
            <a:off x="4064295" y="418470"/>
            <a:ext cx="40729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1603727" y="3721808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Text Magenta Lines">
  <p:cSld name="Center Text Magenta Line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244174" y="1626141"/>
            <a:ext cx="5791200" cy="93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3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45940" y="6439788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rners">
  <p:cSld name="Four Corner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 rot="10800000">
            <a:off x="10644674" y="5408676"/>
            <a:ext cx="735606" cy="746592"/>
            <a:chOff x="897887" y="745236"/>
            <a:chExt cx="735606" cy="746592"/>
          </a:xfrm>
        </p:grpSpPr>
        <p:sp>
          <p:nvSpPr>
            <p:cNvPr id="117" name="Google Shape;117;p17"/>
            <p:cNvSpPr/>
            <p:nvPr/>
          </p:nvSpPr>
          <p:spPr>
            <a:xfrm rot="-54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 rot="10800000" flipH="1">
            <a:off x="789474" y="5408676"/>
            <a:ext cx="735606" cy="746592"/>
            <a:chOff x="897887" y="745236"/>
            <a:chExt cx="735606" cy="746592"/>
          </a:xfrm>
        </p:grpSpPr>
        <p:sp>
          <p:nvSpPr>
            <p:cNvPr id="120" name="Google Shape;120;p17"/>
            <p:cNvSpPr/>
            <p:nvPr/>
          </p:nvSpPr>
          <p:spPr>
            <a:xfrm rot="-54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 flipH="1">
            <a:off x="10644674" y="745236"/>
            <a:ext cx="735606" cy="746592"/>
            <a:chOff x="897887" y="745236"/>
            <a:chExt cx="735606" cy="746592"/>
          </a:xfrm>
        </p:grpSpPr>
        <p:sp>
          <p:nvSpPr>
            <p:cNvPr id="123" name="Google Shape;123;p17"/>
            <p:cNvSpPr/>
            <p:nvPr/>
          </p:nvSpPr>
          <p:spPr>
            <a:xfrm rot="-5400000" flipH="1">
              <a:off x="1186442" y="456681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 flipH="1">
              <a:off x="897887" y="898707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418591" y="2310784"/>
            <a:ext cx="7510717" cy="339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418590" y="1198471"/>
            <a:ext cx="7510718" cy="84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 rot="-5400000" flipH="1">
            <a:off x="786644" y="682484"/>
            <a:ext cx="731520" cy="747831"/>
            <a:chOff x="897887" y="745236"/>
            <a:chExt cx="731520" cy="747831"/>
          </a:xfrm>
        </p:grpSpPr>
        <p:sp>
          <p:nvSpPr>
            <p:cNvPr id="128" name="Google Shape;128;p17"/>
            <p:cNvSpPr/>
            <p:nvPr/>
          </p:nvSpPr>
          <p:spPr>
            <a:xfrm rot="-5400000" flipH="1">
              <a:off x="1184399" y="458724"/>
              <a:ext cx="158496" cy="73152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flipH="1">
              <a:off x="897887" y="898707"/>
              <a:ext cx="158496" cy="594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7"/>
          <p:cNvSpPr txBox="1"/>
          <p:nvPr/>
        </p:nvSpPr>
        <p:spPr>
          <a:xfrm>
            <a:off x="3849624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3849623" y="6404446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Background">
  <p:cSld name="Only Background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slide">
  <p:cSld name="Two-column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590222" y="1951592"/>
            <a:ext cx="4222749" cy="4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7" name="Google Shape;137;p25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8510" y="219326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6352016" y="1951592"/>
            <a:ext cx="4222749" cy="4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245940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2">
  <p:cSld name="Photo Slide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>
            <a:spLocks noGrp="1"/>
          </p:cNvSpPr>
          <p:nvPr>
            <p:ph type="pic" idx="2"/>
          </p:nvPr>
        </p:nvSpPr>
        <p:spPr>
          <a:xfrm>
            <a:off x="3843957" y="696340"/>
            <a:ext cx="7622001" cy="5015143"/>
          </a:xfrm>
          <a:prstGeom prst="corner">
            <a:avLst>
              <a:gd name="adj1" fmla="val 78408"/>
              <a:gd name="adj2" fmla="val 117748"/>
            </a:avLst>
          </a:prstGeom>
          <a:noFill/>
          <a:ln>
            <a:noFill/>
          </a:ln>
        </p:spPr>
      </p:sp>
      <p:pic>
        <p:nvPicPr>
          <p:cNvPr id="144" name="Google Shape;144;p2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29936" y="686124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26"/>
          <p:cNvGrpSpPr/>
          <p:nvPr/>
        </p:nvGrpSpPr>
        <p:grpSpPr>
          <a:xfrm>
            <a:off x="3843957" y="582803"/>
            <a:ext cx="7628351" cy="1197932"/>
            <a:chOff x="3840781" y="580943"/>
            <a:chExt cx="7628351" cy="1197932"/>
          </a:xfrm>
        </p:grpSpPr>
        <p:sp>
          <p:nvSpPr>
            <p:cNvPr id="148" name="Google Shape;148;p26"/>
            <p:cNvSpPr/>
            <p:nvPr/>
          </p:nvSpPr>
          <p:spPr>
            <a:xfrm flipH="1">
              <a:off x="3840781" y="580944"/>
              <a:ext cx="5970185" cy="11353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7000">
                  <a:srgbClr val="00FFFF"/>
                </a:gs>
                <a:gs pos="79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757159" y="1669147"/>
              <a:ext cx="1711973" cy="109728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9000">
                  <a:srgbClr val="00FFFF"/>
                </a:gs>
                <a:gs pos="6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 rot="5400000" flipH="1">
              <a:off x="9201318" y="1125045"/>
              <a:ext cx="1197932" cy="10972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3">
  <p:cSld name="Photo Slide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A picture containing flying, plane, bir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74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>
            <a:spLocks noGrp="1"/>
          </p:cNvSpPr>
          <p:nvPr>
            <p:ph type="pic" idx="2"/>
          </p:nvPr>
        </p:nvSpPr>
        <p:spPr>
          <a:xfrm>
            <a:off x="3887648" y="546137"/>
            <a:ext cx="7578309" cy="5618863"/>
          </a:xfrm>
          <a:prstGeom prst="corner">
            <a:avLst>
              <a:gd name="adj1" fmla="val 80709"/>
              <a:gd name="adj2" fmla="val 104483"/>
            </a:avLst>
          </a:prstGeom>
          <a:noFill/>
          <a:ln>
            <a:noFill/>
          </a:ln>
        </p:spPr>
      </p:sp>
      <p:pic>
        <p:nvPicPr>
          <p:cNvPr id="156" name="Google Shape;156;p27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936" y="686124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58" name="Google Shape;158;p27"/>
          <p:cNvGrpSpPr/>
          <p:nvPr/>
        </p:nvGrpSpPr>
        <p:grpSpPr>
          <a:xfrm>
            <a:off x="3887648" y="438917"/>
            <a:ext cx="7578438" cy="1195570"/>
            <a:chOff x="3884346" y="453875"/>
            <a:chExt cx="7578438" cy="1195570"/>
          </a:xfrm>
        </p:grpSpPr>
        <p:sp>
          <p:nvSpPr>
            <p:cNvPr id="159" name="Google Shape;159;p27"/>
            <p:cNvSpPr/>
            <p:nvPr/>
          </p:nvSpPr>
          <p:spPr>
            <a:xfrm flipH="1">
              <a:off x="3884346" y="453875"/>
              <a:ext cx="5975988" cy="108513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7000">
                  <a:srgbClr val="00FFFF"/>
                </a:gs>
                <a:gs pos="79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 rot="5400000" flipH="1">
              <a:off x="9264368" y="944309"/>
              <a:ext cx="1080817" cy="11111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9750298" y="1538958"/>
              <a:ext cx="1712486" cy="110487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9000">
                  <a:srgbClr val="00FFFF"/>
                </a:gs>
                <a:gs pos="6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245940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4">
  <p:cSld name="Photo Slide 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>
            <a:spLocks noGrp="1"/>
          </p:cNvSpPr>
          <p:nvPr>
            <p:ph type="pic" idx="2"/>
          </p:nvPr>
        </p:nvSpPr>
        <p:spPr>
          <a:xfrm>
            <a:off x="3893905" y="537158"/>
            <a:ext cx="7570949" cy="5799726"/>
          </a:xfrm>
          <a:prstGeom prst="corner">
            <a:avLst>
              <a:gd name="adj1" fmla="val 83572"/>
              <a:gd name="adj2" fmla="val 113968"/>
            </a:avLst>
          </a:prstGeom>
          <a:noFill/>
          <a:ln>
            <a:noFill/>
          </a:ln>
        </p:spPr>
      </p:sp>
      <p:pic>
        <p:nvPicPr>
          <p:cNvPr id="168" name="Google Shape;168;p28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2583217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71" name="Google Shape;171;p28"/>
          <p:cNvGrpSpPr/>
          <p:nvPr/>
        </p:nvGrpSpPr>
        <p:grpSpPr>
          <a:xfrm>
            <a:off x="3893905" y="434340"/>
            <a:ext cx="7570949" cy="1059565"/>
            <a:chOff x="3893905" y="434339"/>
            <a:chExt cx="7570949" cy="1059565"/>
          </a:xfrm>
        </p:grpSpPr>
        <p:sp>
          <p:nvSpPr>
            <p:cNvPr id="172" name="Google Shape;172;p28"/>
            <p:cNvSpPr/>
            <p:nvPr/>
          </p:nvSpPr>
          <p:spPr>
            <a:xfrm flipH="1">
              <a:off x="3893905" y="434339"/>
              <a:ext cx="6713955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 rot="5400000" flipH="1">
              <a:off x="10127459" y="906370"/>
              <a:ext cx="848793" cy="11036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97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10497148" y="1381850"/>
              <a:ext cx="967706" cy="11205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10000">
                  <a:srgbClr val="D92D8A"/>
                </a:gs>
                <a:gs pos="61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8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5">
  <p:cSld name="Photo Slide 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6040" y="544528"/>
            <a:ext cx="3358280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2400"/>
              <a:buFont typeface="Arial"/>
              <a:buNone/>
              <a:defRPr sz="2400">
                <a:solidFill>
                  <a:srgbClr val="CC00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26042" y="1371538"/>
            <a:ext cx="2583215" cy="344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81" name="Google Shape;181;p29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3632198" y="743802"/>
            <a:ext cx="7976031" cy="5370396"/>
          </a:xfrm>
          <a:prstGeom prst="corner">
            <a:avLst>
              <a:gd name="adj1" fmla="val 57567"/>
              <a:gd name="adj2" fmla="val 95877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grpSp>
        <p:nvGrpSpPr>
          <p:cNvPr id="182" name="Google Shape;182;p29"/>
          <p:cNvGrpSpPr/>
          <p:nvPr/>
        </p:nvGrpSpPr>
        <p:grpSpPr>
          <a:xfrm>
            <a:off x="3632200" y="637953"/>
            <a:ext cx="7976031" cy="2393648"/>
            <a:chOff x="3683000" y="638356"/>
            <a:chExt cx="7976031" cy="2393648"/>
          </a:xfrm>
        </p:grpSpPr>
        <p:sp>
          <p:nvSpPr>
            <p:cNvPr id="183" name="Google Shape;183;p29"/>
            <p:cNvSpPr/>
            <p:nvPr/>
          </p:nvSpPr>
          <p:spPr>
            <a:xfrm>
              <a:off x="6417481" y="638356"/>
              <a:ext cx="5241550" cy="110074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5400000">
              <a:off x="5327064" y="1829604"/>
              <a:ext cx="2292822" cy="111977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97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flipH="1">
              <a:off x="3683000" y="2924436"/>
              <a:ext cx="2754068" cy="10605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Text Cyan Lines">
  <p:cSld name="Center Text Cyan Line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 descr="A picture containing screensho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245940" y="6439788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Text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74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xed Background 1">
  <p:cSld name="Mixed Background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22" descr="A blue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568" y="0"/>
            <a:ext cx="72144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2"/>
          <p:cNvSpPr txBox="1">
            <a:spLocks noGrp="1"/>
          </p:cNvSpPr>
          <p:nvPr>
            <p:ph type="body" idx="2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" name="Google Shape;23;p22"/>
          <p:cNvGrpSpPr/>
          <p:nvPr/>
        </p:nvGrpSpPr>
        <p:grpSpPr>
          <a:xfrm rot="10800000" flipH="1">
            <a:off x="5539549" y="5593682"/>
            <a:ext cx="522582" cy="530386"/>
            <a:chOff x="5537620" y="745237"/>
            <a:chExt cx="522582" cy="530387"/>
          </a:xfrm>
        </p:grpSpPr>
        <p:sp>
          <p:nvSpPr>
            <p:cNvPr id="24" name="Google Shape;24;p2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22"/>
          <p:cNvGrpSpPr/>
          <p:nvPr/>
        </p:nvGrpSpPr>
        <p:grpSpPr>
          <a:xfrm>
            <a:off x="5539549" y="745237"/>
            <a:ext cx="522582" cy="529650"/>
            <a:chOff x="5537620" y="745237"/>
            <a:chExt cx="522582" cy="529650"/>
          </a:xfrm>
        </p:grpSpPr>
        <p:sp>
          <p:nvSpPr>
            <p:cNvPr id="27" name="Google Shape;27;p2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 flipH="1">
              <a:off x="5537621" y="854263"/>
              <a:ext cx="112597" cy="420624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2"/>
          <p:cNvGrpSpPr/>
          <p:nvPr/>
        </p:nvGrpSpPr>
        <p:grpSpPr>
          <a:xfrm>
            <a:off x="11086608" y="745237"/>
            <a:ext cx="522582" cy="530387"/>
            <a:chOff x="11140977" y="745237"/>
            <a:chExt cx="522582" cy="530387"/>
          </a:xfrm>
        </p:grpSpPr>
        <p:sp>
          <p:nvSpPr>
            <p:cNvPr id="30" name="Google Shape;30;p2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22"/>
          <p:cNvGrpSpPr/>
          <p:nvPr/>
        </p:nvGrpSpPr>
        <p:grpSpPr>
          <a:xfrm rot="10800000" flipH="1">
            <a:off x="11086608" y="5593682"/>
            <a:ext cx="522582" cy="530386"/>
            <a:chOff x="11140977" y="745237"/>
            <a:chExt cx="522582" cy="530387"/>
          </a:xfrm>
        </p:grpSpPr>
        <p:sp>
          <p:nvSpPr>
            <p:cNvPr id="33" name="Google Shape;33;p2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2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xed Background 3">
  <p:cSld name="Mixed Background 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32"/>
          <p:cNvGrpSpPr/>
          <p:nvPr/>
        </p:nvGrpSpPr>
        <p:grpSpPr>
          <a:xfrm>
            <a:off x="5539549" y="745237"/>
            <a:ext cx="522582" cy="530387"/>
            <a:chOff x="5537620" y="745237"/>
            <a:chExt cx="522582" cy="530387"/>
          </a:xfrm>
        </p:grpSpPr>
        <p:sp>
          <p:nvSpPr>
            <p:cNvPr id="201" name="Google Shape;201;p3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2"/>
          <p:cNvGrpSpPr/>
          <p:nvPr/>
        </p:nvGrpSpPr>
        <p:grpSpPr>
          <a:xfrm rot="10800000" flipH="1">
            <a:off x="5539549" y="5593682"/>
            <a:ext cx="522582" cy="530386"/>
            <a:chOff x="5537620" y="745237"/>
            <a:chExt cx="522582" cy="530387"/>
          </a:xfrm>
        </p:grpSpPr>
        <p:sp>
          <p:nvSpPr>
            <p:cNvPr id="204" name="Google Shape;204;p32"/>
            <p:cNvSpPr/>
            <p:nvPr/>
          </p:nvSpPr>
          <p:spPr>
            <a:xfrm rot="-5400000" flipH="1">
              <a:off x="5742613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flipH="1">
              <a:off x="5537621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8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2"/>
          <p:cNvGrpSpPr/>
          <p:nvPr/>
        </p:nvGrpSpPr>
        <p:grpSpPr>
          <a:xfrm>
            <a:off x="11086608" y="745237"/>
            <a:ext cx="522582" cy="530387"/>
            <a:chOff x="11140977" y="745237"/>
            <a:chExt cx="522582" cy="530387"/>
          </a:xfrm>
        </p:grpSpPr>
        <p:sp>
          <p:nvSpPr>
            <p:cNvPr id="207" name="Google Shape;207;p3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32"/>
          <p:cNvGrpSpPr/>
          <p:nvPr/>
        </p:nvGrpSpPr>
        <p:grpSpPr>
          <a:xfrm rot="10800000" flipH="1">
            <a:off x="11086608" y="5593682"/>
            <a:ext cx="522582" cy="530386"/>
            <a:chOff x="11140977" y="745237"/>
            <a:chExt cx="522582" cy="530387"/>
          </a:xfrm>
        </p:grpSpPr>
        <p:sp>
          <p:nvSpPr>
            <p:cNvPr id="210" name="Google Shape;210;p32"/>
            <p:cNvSpPr/>
            <p:nvPr/>
          </p:nvSpPr>
          <p:spPr>
            <a:xfrm rot="5400000">
              <a:off x="11345969" y="540244"/>
              <a:ext cx="112597" cy="522582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11550962" y="854263"/>
              <a:ext cx="112597" cy="421360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p32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50658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>
            <a:spLocks noGrp="1"/>
          </p:cNvSpPr>
          <p:nvPr>
            <p:ph type="body" idx="2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590222" y="1939925"/>
            <a:ext cx="8984543" cy="4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1590222" y="470310"/>
            <a:ext cx="89845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8510" y="219326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4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4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-out Slide">
  <p:cSld name="Call-out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2994074" y="2799440"/>
            <a:ext cx="6203852" cy="125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1">
  <p:cSld name="Photo Slide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6"/>
          <p:cNvPicPr preferRelativeResize="0">
            <a:picLocks noGrp="1"/>
          </p:cNvPicPr>
          <p:nvPr>
            <p:ph type="pic" idx="2"/>
          </p:nvPr>
        </p:nvPicPr>
        <p:blipFill/>
        <p:spPr>
          <a:xfrm flipH="1">
            <a:off x="3721834" y="880677"/>
            <a:ext cx="7988142" cy="5366010"/>
          </a:xfrm>
          <a:prstGeom prst="corner">
            <a:avLst>
              <a:gd name="adj1" fmla="val 57242"/>
              <a:gd name="adj2" fmla="val 95740"/>
            </a:avLst>
          </a:prstGeom>
          <a:blipFill rotWithShape="0">
            <a:blip r:embed="rId2">
              <a:alphaModFix amt="0"/>
            </a:blip>
            <a:stretch>
              <a:fillRect/>
            </a:stretch>
          </a:blipFill>
          <a:ln>
            <a:noFill/>
          </a:ln>
        </p:spPr>
      </p:pic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839788" y="2951929"/>
            <a:ext cx="2469469" cy="304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9788" y="748430"/>
            <a:ext cx="4720887" cy="185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6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54" y="6123851"/>
            <a:ext cx="1217550" cy="56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6"/>
          <p:cNvGrpSpPr/>
          <p:nvPr/>
        </p:nvGrpSpPr>
        <p:grpSpPr>
          <a:xfrm>
            <a:off x="3721835" y="773552"/>
            <a:ext cx="7988141" cy="2408473"/>
            <a:chOff x="3673920" y="736031"/>
            <a:chExt cx="7988141" cy="2408473"/>
          </a:xfrm>
        </p:grpSpPr>
        <p:sp>
          <p:nvSpPr>
            <p:cNvPr id="53" name="Google Shape;53;p16"/>
            <p:cNvSpPr/>
            <p:nvPr/>
          </p:nvSpPr>
          <p:spPr>
            <a:xfrm>
              <a:off x="6426113" y="736031"/>
              <a:ext cx="5235948" cy="110300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 rot="5400000">
              <a:off x="6048976" y="1212201"/>
              <a:ext cx="860965" cy="10669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56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 rot="-5400000">
              <a:off x="5741965" y="2347501"/>
              <a:ext cx="1474993" cy="106693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7000">
                  <a:srgbClr val="D92D8A"/>
                </a:gs>
                <a:gs pos="55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 flipH="1">
              <a:off x="3673920" y="3034776"/>
              <a:ext cx="2858884" cy="109728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100000">
                  <a:srgbClr val="F8C93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16"/>
          <p:cNvSpPr txBox="1"/>
          <p:nvPr/>
        </p:nvSpPr>
        <p:spPr>
          <a:xfrm>
            <a:off x="7260223" y="6475545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xed Background 2">
  <p:cSld name="Mixed Background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23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7568" y="0"/>
            <a:ext cx="72144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545290" y="1852474"/>
            <a:ext cx="3802775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3"/>
          <p:cNvGrpSpPr/>
          <p:nvPr/>
        </p:nvGrpSpPr>
        <p:grpSpPr>
          <a:xfrm rot="10800000">
            <a:off x="11087460" y="5596087"/>
            <a:ext cx="522582" cy="530386"/>
            <a:chOff x="2645664" y="2011680"/>
            <a:chExt cx="735606" cy="746592"/>
          </a:xfrm>
        </p:grpSpPr>
        <p:sp>
          <p:nvSpPr>
            <p:cNvPr id="65" name="Google Shape;65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23"/>
          <p:cNvGrpSpPr/>
          <p:nvPr/>
        </p:nvGrpSpPr>
        <p:grpSpPr>
          <a:xfrm rot="10800000" flipH="1">
            <a:off x="5539549" y="5593683"/>
            <a:ext cx="522582" cy="530386"/>
            <a:chOff x="2645664" y="2011680"/>
            <a:chExt cx="735606" cy="746592"/>
          </a:xfrm>
        </p:grpSpPr>
        <p:sp>
          <p:nvSpPr>
            <p:cNvPr id="68" name="Google Shape;68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23"/>
          <p:cNvGrpSpPr/>
          <p:nvPr/>
        </p:nvGrpSpPr>
        <p:grpSpPr>
          <a:xfrm>
            <a:off x="5540614" y="745361"/>
            <a:ext cx="522582" cy="530386"/>
            <a:chOff x="2645664" y="2011680"/>
            <a:chExt cx="735606" cy="746592"/>
          </a:xfrm>
        </p:grpSpPr>
        <p:sp>
          <p:nvSpPr>
            <p:cNvPr id="71" name="Google Shape;71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3"/>
          <p:cNvGrpSpPr/>
          <p:nvPr/>
        </p:nvGrpSpPr>
        <p:grpSpPr>
          <a:xfrm flipH="1">
            <a:off x="11087460" y="742129"/>
            <a:ext cx="522582" cy="530386"/>
            <a:chOff x="2645664" y="2011680"/>
            <a:chExt cx="735606" cy="746592"/>
          </a:xfrm>
        </p:grpSpPr>
        <p:sp>
          <p:nvSpPr>
            <p:cNvPr id="74" name="Google Shape;74;p23"/>
            <p:cNvSpPr/>
            <p:nvPr/>
          </p:nvSpPr>
          <p:spPr>
            <a:xfrm rot="-5400000" flipH="1">
              <a:off x="2934219" y="1723125"/>
              <a:ext cx="158496" cy="735606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0000">
                  <a:srgbClr val="D92D8A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3"/>
            <p:cNvSpPr/>
            <p:nvPr/>
          </p:nvSpPr>
          <p:spPr>
            <a:xfrm flipH="1">
              <a:off x="2645664" y="2165151"/>
              <a:ext cx="158496" cy="59312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29000">
                  <a:srgbClr val="D92D8A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23"/>
          <p:cNvSpPr txBox="1">
            <a:spLocks noGrp="1"/>
          </p:cNvSpPr>
          <p:nvPr>
            <p:ph type="body" idx="2"/>
          </p:nvPr>
        </p:nvSpPr>
        <p:spPr>
          <a:xfrm>
            <a:off x="6490347" y="1852474"/>
            <a:ext cx="4277180" cy="32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/>
          <p:nvPr/>
        </p:nvSpPr>
        <p:spPr>
          <a:xfrm>
            <a:off x="6382561" y="222722"/>
            <a:ext cx="449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5364986" y="6473301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Bar Slide 1">
  <p:cSld name="Left Bar Sli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20"/>
          <p:cNvGrpSpPr/>
          <p:nvPr/>
        </p:nvGrpSpPr>
        <p:grpSpPr>
          <a:xfrm rot="10800000" flipH="1">
            <a:off x="11185080" y="298640"/>
            <a:ext cx="735606" cy="746592"/>
            <a:chOff x="10666920" y="5421408"/>
            <a:chExt cx="735606" cy="746592"/>
          </a:xfrm>
        </p:grpSpPr>
        <p:sp>
          <p:nvSpPr>
            <p:cNvPr id="82" name="Google Shape;82;p20"/>
            <p:cNvSpPr/>
            <p:nvPr/>
          </p:nvSpPr>
          <p:spPr>
            <a:xfrm rot="5400000" flipH="1">
              <a:off x="10955475" y="5720949"/>
              <a:ext cx="158496" cy="735606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30000">
                  <a:srgbClr val="00FFFF"/>
                </a:gs>
                <a:gs pos="91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0"/>
            <p:cNvSpPr/>
            <p:nvPr/>
          </p:nvSpPr>
          <p:spPr>
            <a:xfrm rot="10800000" flipH="1">
              <a:off x="11244030" y="5421408"/>
              <a:ext cx="158496" cy="593121"/>
            </a:xfrm>
            <a:prstGeom prst="rect">
              <a:avLst/>
            </a:prstGeom>
            <a:gradFill>
              <a:gsLst>
                <a:gs pos="0">
                  <a:srgbClr val="00FFFF"/>
                </a:gs>
                <a:gs pos="29000">
                  <a:srgbClr val="00FFFF"/>
                </a:gs>
                <a:gs pos="86000">
                  <a:srgbClr val="F8C93E"/>
                </a:gs>
                <a:gs pos="100000">
                  <a:srgbClr val="F8C9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3282203" y="1788668"/>
            <a:ext cx="7902877" cy="424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/>
          <p:nvPr/>
        </p:nvSpPr>
        <p:spPr>
          <a:xfrm>
            <a:off x="3282203" y="894071"/>
            <a:ext cx="6105637" cy="72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2D8A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D92D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02877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20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24657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Bar Slide 2">
  <p:cSld name="Left Bar Slide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3282203" y="1788667"/>
            <a:ext cx="7929604" cy="417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21" descr="A blue sk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24657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90" y="5713629"/>
            <a:ext cx="1217550" cy="56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1"/>
          <p:cNvGrpSpPr/>
          <p:nvPr/>
        </p:nvGrpSpPr>
        <p:grpSpPr>
          <a:xfrm>
            <a:off x="2393879" y="0"/>
            <a:ext cx="9798121" cy="6889337"/>
            <a:chOff x="2421466" y="-1"/>
            <a:chExt cx="9810796" cy="6874007"/>
          </a:xfrm>
        </p:grpSpPr>
        <p:sp>
          <p:nvSpPr>
            <p:cNvPr id="97" name="Google Shape;97;p21"/>
            <p:cNvSpPr/>
            <p:nvPr/>
          </p:nvSpPr>
          <p:spPr>
            <a:xfrm rot="-5400000" flipH="1">
              <a:off x="-852862" y="3408870"/>
              <a:ext cx="6723461" cy="174801"/>
            </a:xfrm>
            <a:prstGeom prst="rect">
              <a:avLst/>
            </a:prstGeom>
            <a:gradFill>
              <a:gsLst>
                <a:gs pos="0">
                  <a:srgbClr val="D92D8A"/>
                </a:gs>
                <a:gs pos="32000">
                  <a:srgbClr val="F8C93E"/>
                </a:gs>
                <a:gs pos="98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 flipH="1">
              <a:off x="2421466" y="-1"/>
              <a:ext cx="9770533" cy="134540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 flipH="1">
              <a:off x="2421467" y="6739466"/>
              <a:ext cx="5266266" cy="134540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 rot="-5400000" flipH="1">
              <a:off x="11018794" y="1038665"/>
              <a:ext cx="2252134" cy="174802"/>
            </a:xfrm>
            <a:prstGeom prst="rect">
              <a:avLst/>
            </a:prstGeom>
            <a:gradFill>
              <a:gsLst>
                <a:gs pos="0">
                  <a:srgbClr val="F8C93E"/>
                </a:gs>
                <a:gs pos="55000">
                  <a:srgbClr val="F8C93E"/>
                </a:gs>
                <a:gs pos="96000">
                  <a:srgbClr val="D92D8A"/>
                </a:gs>
                <a:gs pos="100000">
                  <a:srgbClr val="D92D8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1"/>
          <p:cNvSpPr txBox="1"/>
          <p:nvPr/>
        </p:nvSpPr>
        <p:spPr>
          <a:xfrm>
            <a:off x="5418161" y="6483240"/>
            <a:ext cx="65278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2">
  <p:cSld name="Text Slide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 descr="A picture containing holding, yellow, colorful,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2229190" y="2737943"/>
            <a:ext cx="8147304" cy="29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960364" y="1809715"/>
            <a:ext cx="4358819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245942" y="6483240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FLORIDA INTERNATIONAL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260219" y="6473301"/>
            <a:ext cx="468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COLLEGE OF ENGINEERING AND COMPUTING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2" descr="A blue sky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0" y="3060"/>
            <a:ext cx="12192000" cy="68549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"/>
          <p:cNvSpPr txBox="1">
            <a:spLocks noGrp="1"/>
          </p:cNvSpPr>
          <p:nvPr>
            <p:ph type="title"/>
          </p:nvPr>
        </p:nvSpPr>
        <p:spPr>
          <a:xfrm>
            <a:off x="1603802" y="4146683"/>
            <a:ext cx="8984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b="1"/>
              <a:t>Vocabulary in Reading Study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b="1"/>
              <a:t>(VIRS)</a:t>
            </a:r>
            <a:endParaRPr b="1"/>
          </a:p>
        </p:txBody>
      </p:sp>
      <p:pic>
        <p:nvPicPr>
          <p:cNvPr id="224" name="Google Shape;224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6603" y="2206470"/>
            <a:ext cx="4658792" cy="89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d14b24d98_1_17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Word Search</a:t>
            </a:r>
            <a:endParaRPr/>
          </a:p>
        </p:txBody>
      </p:sp>
      <p:pic>
        <p:nvPicPr>
          <p:cNvPr id="291" name="Google Shape;291;gcd14b24d98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75" y="1567448"/>
            <a:ext cx="8397056" cy="49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05a5b77b1_0_2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Download Words List</a:t>
            </a:r>
            <a:endParaRPr/>
          </a:p>
        </p:txBody>
      </p:sp>
      <p:pic>
        <p:nvPicPr>
          <p:cNvPr id="297" name="Google Shape;297;g1a05a5b77b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675" y="1500098"/>
            <a:ext cx="8616724" cy="49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d14b24d98_1_30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Analyze Text</a:t>
            </a:r>
            <a:endParaRPr/>
          </a:p>
        </p:txBody>
      </p:sp>
      <p:pic>
        <p:nvPicPr>
          <p:cNvPr id="303" name="Google Shape;303;gcd14b24d98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75" y="1567450"/>
            <a:ext cx="8958725" cy="45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d14b24d98_1_36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Enhanced Text</a:t>
            </a:r>
            <a:endParaRPr/>
          </a:p>
        </p:txBody>
      </p:sp>
      <p:pic>
        <p:nvPicPr>
          <p:cNvPr id="309" name="Google Shape;309;gcd14b24d98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525" y="1641400"/>
            <a:ext cx="8946974" cy="45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d14b24d98_1_54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Text Statistics</a:t>
            </a:r>
            <a:endParaRPr/>
          </a:p>
        </p:txBody>
      </p:sp>
      <p:pic>
        <p:nvPicPr>
          <p:cNvPr id="315" name="Google Shape;315;gcd14b24d98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50" y="1567450"/>
            <a:ext cx="8857300" cy="45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d14b24d98_1_48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Text Statistics</a:t>
            </a:r>
            <a:endParaRPr/>
          </a:p>
        </p:txBody>
      </p:sp>
      <p:pic>
        <p:nvPicPr>
          <p:cNvPr id="321" name="Google Shape;321;gcd14b24d98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00" y="1567450"/>
            <a:ext cx="9070223" cy="46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d14b24d98_1_23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Register</a:t>
            </a:r>
            <a:endParaRPr/>
          </a:p>
        </p:txBody>
      </p:sp>
      <p:pic>
        <p:nvPicPr>
          <p:cNvPr id="327" name="Google Shape;327;gcd14b24d98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00" y="1518175"/>
            <a:ext cx="9171101" cy="46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d14b24d98_1_68"/>
          <p:cNvSpPr txBox="1">
            <a:spLocks noGrp="1"/>
          </p:cNvSpPr>
          <p:nvPr>
            <p:ph type="body" idx="1"/>
          </p:nvPr>
        </p:nvSpPr>
        <p:spPr>
          <a:xfrm>
            <a:off x="2878111" y="2413825"/>
            <a:ext cx="6270843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altLang="en-US" sz="6600" b="1" dirty="0">
                <a:latin typeface="+mj-lt"/>
              </a:rPr>
              <a:t>Fixed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altLang="en-US" sz="6600" b="1" dirty="0"/>
              <a:t>Length of characters left to translate</a:t>
            </a:r>
            <a:endParaRPr sz="6500" b="1" dirty="0"/>
          </a:p>
        </p:txBody>
      </p:sp>
      <p:grpSp>
        <p:nvGrpSpPr>
          <p:cNvPr id="333" name="Google Shape;333;gcd14b24d98_1_68"/>
          <p:cNvGrpSpPr/>
          <p:nvPr/>
        </p:nvGrpSpPr>
        <p:grpSpPr>
          <a:xfrm>
            <a:off x="2799145" y="2291738"/>
            <a:ext cx="487801" cy="2279992"/>
            <a:chOff x="1974984" y="2011680"/>
            <a:chExt cx="487801" cy="2779800"/>
          </a:xfrm>
        </p:grpSpPr>
        <p:sp>
          <p:nvSpPr>
            <p:cNvPr id="334" name="Google Shape;334;gcd14b24d98_1_68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cd14b24d98_1_68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cd14b24d98_1_68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gcd14b24d98_1_68"/>
          <p:cNvGrpSpPr/>
          <p:nvPr/>
        </p:nvGrpSpPr>
        <p:grpSpPr>
          <a:xfrm rot="10800000">
            <a:off x="8739999" y="2346610"/>
            <a:ext cx="487801" cy="2279992"/>
            <a:chOff x="1974984" y="2011680"/>
            <a:chExt cx="487801" cy="2779800"/>
          </a:xfrm>
        </p:grpSpPr>
        <p:sp>
          <p:nvSpPr>
            <p:cNvPr id="338" name="Google Shape;338;gcd14b24d98_1_68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cd14b24d98_1_68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gcd14b24d98_1_68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244f2ad8f_0_67"/>
          <p:cNvSpPr txBox="1">
            <a:spLocks noGrp="1"/>
          </p:cNvSpPr>
          <p:nvPr>
            <p:ph type="title" idx="4294967295"/>
          </p:nvPr>
        </p:nvSpPr>
        <p:spPr>
          <a:xfrm>
            <a:off x="828207" y="373092"/>
            <a:ext cx="105156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 dirty="0"/>
              <a:t>Problem – Counter decreasing without reset</a:t>
            </a:r>
            <a:endParaRPr b="1" dirty="0"/>
          </a:p>
        </p:txBody>
      </p:sp>
      <p:pic>
        <p:nvPicPr>
          <p:cNvPr id="6" name="Picture 5" descr="Graphical user interface, text, application">
            <a:extLst>
              <a:ext uri="{FF2B5EF4-FFF2-40B4-BE49-F238E27FC236}">
                <a16:creationId xmlns:a16="http://schemas.microsoft.com/office/drawing/2014/main" id="{F008236C-1EEE-3B08-7365-9D987BC0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079292"/>
            <a:ext cx="11512446" cy="5409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d14b24d98_0_23"/>
          <p:cNvSpPr txBox="1">
            <a:spLocks noGrp="1"/>
          </p:cNvSpPr>
          <p:nvPr>
            <p:ph type="title" idx="4294967295"/>
          </p:nvPr>
        </p:nvSpPr>
        <p:spPr>
          <a:xfrm>
            <a:off x="3484827" y="437087"/>
            <a:ext cx="5247327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 dirty="0"/>
              <a:t>Solved - Current System</a:t>
            </a:r>
            <a:endParaRPr b="1" dirty="0"/>
          </a:p>
        </p:txBody>
      </p:sp>
      <p:pic>
        <p:nvPicPr>
          <p:cNvPr id="3" name="Picture 2" descr="Graphical user interface, text, application, email">
            <a:extLst>
              <a:ext uri="{FF2B5EF4-FFF2-40B4-BE49-F238E27FC236}">
                <a16:creationId xmlns:a16="http://schemas.microsoft.com/office/drawing/2014/main" id="{70EB1F72-8AAD-1DBA-2D01-D50D8783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4" y="1034321"/>
            <a:ext cx="11467475" cy="5379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7320898" y="1763851"/>
            <a:ext cx="3802800" cy="257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1430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4"/>
                </a:solidFill>
              </a:rPr>
              <a:t>Capstone 2	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Evers Perez	 </a:t>
            </a:r>
            <a:endParaRPr lang="en-US" sz="2800" dirty="0">
              <a:solidFill>
                <a:schemeClr val="lt1"/>
              </a:solidFill>
            </a:endParaRP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Kendy Megene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 err="1">
                <a:solidFill>
                  <a:srgbClr val="FFFFFF"/>
                </a:solidFill>
              </a:rPr>
              <a:t>Keiss</a:t>
            </a:r>
            <a:r>
              <a:rPr lang="en-US" sz="2800" dirty="0">
                <a:solidFill>
                  <a:srgbClr val="FFFFFF"/>
                </a:solidFill>
              </a:rPr>
              <a:t> De Los Santos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Kyle Zimmer</a:t>
            </a:r>
            <a:endParaRPr sz="2800" dirty="0">
              <a:solidFill>
                <a:srgbClr val="FFFFFF"/>
              </a:solidFill>
            </a:endParaRPr>
          </a:p>
          <a:p>
            <a:pPr marL="228600" indent="-114300">
              <a:spcBef>
                <a:spcPts val="0"/>
              </a:spcBef>
              <a:buNone/>
            </a:pPr>
            <a:r>
              <a:rPr lang="en-US" sz="2800" dirty="0">
                <a:solidFill>
                  <a:srgbClr val="FFFFFF"/>
                </a:solidFill>
              </a:rPr>
              <a:t>Jose Orozco	 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114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marL="228600" lvl="0" indent="-1143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230" name="Google Shape;230;p10"/>
          <p:cNvSpPr txBox="1">
            <a:spLocks noGrp="1"/>
          </p:cNvSpPr>
          <p:nvPr>
            <p:ph type="body" idx="2"/>
          </p:nvPr>
        </p:nvSpPr>
        <p:spPr>
          <a:xfrm>
            <a:off x="890050" y="1912975"/>
            <a:ext cx="31620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endParaRPr sz="355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0"/>
              <a:buNone/>
            </a:pPr>
            <a:r>
              <a:rPr lang="en-US" sz="3550" b="1">
                <a:solidFill>
                  <a:schemeClr val="dk1"/>
                </a:solidFill>
              </a:rPr>
              <a:t>Mentor:</a:t>
            </a:r>
            <a:r>
              <a:rPr lang="en-US" sz="3550" b="1" i="1">
                <a:solidFill>
                  <a:schemeClr val="dk1"/>
                </a:solidFill>
              </a:rPr>
              <a:t> </a:t>
            </a:r>
            <a:r>
              <a:rPr lang="en-US" sz="3550">
                <a:solidFill>
                  <a:schemeClr val="dk1"/>
                </a:solidFill>
              </a:rPr>
              <a:t>Eric Dwyer</a:t>
            </a:r>
            <a:endParaRPr sz="35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9"/>
              <a:buFont typeface="Arial"/>
              <a:buNone/>
            </a:pPr>
            <a:endParaRPr sz="35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60"/>
              <a:buFont typeface="Arial"/>
              <a:buNone/>
            </a:pPr>
            <a:r>
              <a:rPr lang="en-US" sz="3550" b="1">
                <a:solidFill>
                  <a:schemeClr val="dk1"/>
                </a:solidFill>
              </a:rPr>
              <a:t>Instructor:</a:t>
            </a:r>
            <a:r>
              <a:rPr lang="en-US" sz="3550" b="1" i="1">
                <a:solidFill>
                  <a:schemeClr val="dk1"/>
                </a:solidFill>
              </a:rPr>
              <a:t> </a:t>
            </a:r>
            <a:r>
              <a:rPr lang="en-US" sz="3550" i="1">
                <a:solidFill>
                  <a:schemeClr val="dk1"/>
                </a:solidFill>
              </a:rPr>
              <a:t>Dr. Masoud Sadjadi</a:t>
            </a:r>
            <a:r>
              <a:rPr lang="en-US" sz="3550">
                <a:solidFill>
                  <a:schemeClr val="dk1"/>
                </a:solidFill>
              </a:rPr>
              <a:t>,</a:t>
            </a:r>
            <a:r>
              <a:rPr lang="en-US" sz="3550" i="1">
                <a:solidFill>
                  <a:schemeClr val="dk1"/>
                </a:solidFill>
              </a:rPr>
              <a:t> </a:t>
            </a:r>
            <a:r>
              <a:rPr lang="en-US" sz="3550">
                <a:solidFill>
                  <a:schemeClr val="dk1"/>
                </a:solidFill>
              </a:rPr>
              <a:t>Florida International University</a:t>
            </a:r>
            <a:endParaRPr sz="3550">
              <a:solidFill>
                <a:schemeClr val="dk1"/>
              </a:solidFill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493777" y="1064940"/>
            <a:ext cx="38028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lang="en-US" sz="5300" b="1"/>
              <a:t>Our Team</a:t>
            </a:r>
            <a:endParaRPr sz="53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74010-0729-032B-3E40-7D7EDBB20589}"/>
              </a:ext>
            </a:extLst>
          </p:cNvPr>
          <p:cNvSpPr txBox="1"/>
          <p:nvPr/>
        </p:nvSpPr>
        <p:spPr>
          <a:xfrm>
            <a:off x="7105338" y="4491732"/>
            <a:ext cx="2786117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 b="1" dirty="0">
                <a:solidFill>
                  <a:schemeClr val="accent4"/>
                </a:solidFill>
              </a:rPr>
              <a:t>Team Leader</a:t>
            </a:r>
          </a:p>
          <a:p>
            <a:pPr marL="228600" lvl="0" indent="-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2800" dirty="0">
                <a:solidFill>
                  <a:schemeClr val="bg1"/>
                </a:solidFill>
              </a:rPr>
              <a:t>Evers Perez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244f2ad8f_0_45"/>
          <p:cNvSpPr txBox="1">
            <a:spLocks noGrp="1"/>
          </p:cNvSpPr>
          <p:nvPr>
            <p:ph type="body" idx="1"/>
          </p:nvPr>
        </p:nvSpPr>
        <p:spPr>
          <a:xfrm>
            <a:off x="2673275" y="2413825"/>
            <a:ext cx="685284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altLang="en-US" sz="6600" b="1" dirty="0"/>
              <a:t>Fixed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altLang="en-US" sz="6600" b="1" dirty="0"/>
              <a:t>Hyphenated words</a:t>
            </a:r>
            <a:endParaRPr sz="6500" b="1" dirty="0"/>
          </a:p>
        </p:txBody>
      </p:sp>
      <p:grpSp>
        <p:nvGrpSpPr>
          <p:cNvPr id="358" name="Google Shape;358;gd244f2ad8f_0_45"/>
          <p:cNvGrpSpPr/>
          <p:nvPr/>
        </p:nvGrpSpPr>
        <p:grpSpPr>
          <a:xfrm>
            <a:off x="2555242" y="2291923"/>
            <a:ext cx="487801" cy="2279992"/>
            <a:chOff x="1974984" y="2011680"/>
            <a:chExt cx="487801" cy="2779800"/>
          </a:xfrm>
        </p:grpSpPr>
        <p:sp>
          <p:nvSpPr>
            <p:cNvPr id="359" name="Google Shape;359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gd244f2ad8f_0_45"/>
          <p:cNvGrpSpPr/>
          <p:nvPr/>
        </p:nvGrpSpPr>
        <p:grpSpPr>
          <a:xfrm rot="10800000">
            <a:off x="9148955" y="2291738"/>
            <a:ext cx="487801" cy="2279992"/>
            <a:chOff x="1974984" y="2011680"/>
            <a:chExt cx="487801" cy="2779800"/>
          </a:xfrm>
        </p:grpSpPr>
        <p:sp>
          <p:nvSpPr>
            <p:cNvPr id="363" name="Google Shape;363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2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244f2ad8f_0_67"/>
          <p:cNvSpPr txBox="1">
            <a:spLocks noGrp="1"/>
          </p:cNvSpPr>
          <p:nvPr>
            <p:ph type="title" idx="4294967295"/>
          </p:nvPr>
        </p:nvSpPr>
        <p:spPr>
          <a:xfrm>
            <a:off x="538521" y="444250"/>
            <a:ext cx="1110996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 dirty="0"/>
              <a:t>Problem – Hyphenated words not recognized</a:t>
            </a:r>
            <a:endParaRPr b="1" dirty="0"/>
          </a:p>
        </p:txBody>
      </p:sp>
      <p:pic>
        <p:nvPicPr>
          <p:cNvPr id="4" name="Picture 3" descr="Graphical user interface, text, application, email">
            <a:extLst>
              <a:ext uri="{FF2B5EF4-FFF2-40B4-BE49-F238E27FC236}">
                <a16:creationId xmlns:a16="http://schemas.microsoft.com/office/drawing/2014/main" id="{C1F83189-0E38-370A-D5D5-C6A8A3A5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4" y="1150450"/>
            <a:ext cx="11467475" cy="5263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3057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d14b24d98_0_23"/>
          <p:cNvSpPr txBox="1">
            <a:spLocks noGrp="1"/>
          </p:cNvSpPr>
          <p:nvPr>
            <p:ph type="title" idx="4294967295"/>
          </p:nvPr>
        </p:nvSpPr>
        <p:spPr>
          <a:xfrm>
            <a:off x="3607248" y="444250"/>
            <a:ext cx="5002488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 dirty="0"/>
              <a:t>Solved - New System</a:t>
            </a:r>
            <a:endParaRPr b="1" dirty="0"/>
          </a:p>
        </p:txBody>
      </p:sp>
      <p:pic>
        <p:nvPicPr>
          <p:cNvPr id="3" name="Picture 2" descr="Graphical user interface, application">
            <a:extLst>
              <a:ext uri="{FF2B5EF4-FFF2-40B4-BE49-F238E27FC236}">
                <a16:creationId xmlns:a16="http://schemas.microsoft.com/office/drawing/2014/main" id="{5D986C0D-DF99-3FD9-C03D-28253EB4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4" y="1004341"/>
            <a:ext cx="11467476" cy="5409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1765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244f2ad8f_0_45"/>
          <p:cNvSpPr txBox="1">
            <a:spLocks noGrp="1"/>
          </p:cNvSpPr>
          <p:nvPr>
            <p:ph type="body" idx="1"/>
          </p:nvPr>
        </p:nvSpPr>
        <p:spPr>
          <a:xfrm>
            <a:off x="1244184" y="2413825"/>
            <a:ext cx="8659091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 dirty="0"/>
              <a:t>Fixed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 dirty="0"/>
              <a:t>OCR on image processing</a:t>
            </a:r>
          </a:p>
        </p:txBody>
      </p:sp>
      <p:grpSp>
        <p:nvGrpSpPr>
          <p:cNvPr id="358" name="Google Shape;358;gd244f2ad8f_0_45"/>
          <p:cNvGrpSpPr/>
          <p:nvPr/>
        </p:nvGrpSpPr>
        <p:grpSpPr>
          <a:xfrm>
            <a:off x="1348994" y="2346492"/>
            <a:ext cx="487801" cy="2279992"/>
            <a:chOff x="1974984" y="2011680"/>
            <a:chExt cx="487801" cy="2779800"/>
          </a:xfrm>
        </p:grpSpPr>
        <p:sp>
          <p:nvSpPr>
            <p:cNvPr id="359" name="Google Shape;359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gd244f2ad8f_0_45"/>
          <p:cNvGrpSpPr/>
          <p:nvPr/>
        </p:nvGrpSpPr>
        <p:grpSpPr>
          <a:xfrm rot="10800000">
            <a:off x="9090818" y="2346493"/>
            <a:ext cx="487801" cy="2279992"/>
            <a:chOff x="1974984" y="2011680"/>
            <a:chExt cx="487801" cy="2779800"/>
          </a:xfrm>
        </p:grpSpPr>
        <p:sp>
          <p:nvSpPr>
            <p:cNvPr id="363" name="Google Shape;363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61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 txBox="1">
            <a:spLocks noGrp="1"/>
          </p:cNvSpPr>
          <p:nvPr>
            <p:ph type="title"/>
          </p:nvPr>
        </p:nvSpPr>
        <p:spPr>
          <a:xfrm>
            <a:off x="3260001" y="919400"/>
            <a:ext cx="6723447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 dirty="0"/>
              <a:t>Problem – OCR not working when</a:t>
            </a:r>
            <a:br>
              <a:rPr lang="en-US" b="1" dirty="0"/>
            </a:br>
            <a:r>
              <a:rPr lang="en-US" b="1" dirty="0"/>
              <a:t>		  uploading images</a:t>
            </a:r>
            <a:endParaRPr b="1" dirty="0"/>
          </a:p>
        </p:txBody>
      </p:sp>
      <p:sp>
        <p:nvSpPr>
          <p:cNvPr id="380" name="Google Shape;380;p7"/>
          <p:cNvSpPr/>
          <p:nvPr/>
        </p:nvSpPr>
        <p:spPr>
          <a:xfrm>
            <a:off x="4610962" y="3889021"/>
            <a:ext cx="633300" cy="47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"/>
          <p:cNvSpPr txBox="1"/>
          <p:nvPr/>
        </p:nvSpPr>
        <p:spPr>
          <a:xfrm>
            <a:off x="137225" y="5101700"/>
            <a:ext cx="4101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i="1" dirty="0">
                <a:solidFill>
                  <a:schemeClr val="lt1"/>
                </a:solidFill>
              </a:rPr>
              <a:t>Text image</a:t>
            </a:r>
            <a:endParaRPr sz="20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1544975" y="5266150"/>
            <a:ext cx="47364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CC17FF8A-155C-F2F2-DBF8-5BB8E4C7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5" y="2604575"/>
            <a:ext cx="4344438" cy="2497126"/>
          </a:xfrm>
          <a:prstGeom prst="rect">
            <a:avLst/>
          </a:prstGeom>
        </p:spPr>
      </p:pic>
      <p:pic>
        <p:nvPicPr>
          <p:cNvPr id="4" name="Picture 3" descr="Graphical user interface, website">
            <a:extLst>
              <a:ext uri="{FF2B5EF4-FFF2-40B4-BE49-F238E27FC236}">
                <a16:creationId xmlns:a16="http://schemas.microsoft.com/office/drawing/2014/main" id="{102661C0-C839-B084-2029-C5D1CCF0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561" y="2008682"/>
            <a:ext cx="6528629" cy="4405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8296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d14b24d98_0_23"/>
          <p:cNvSpPr txBox="1">
            <a:spLocks noGrp="1"/>
          </p:cNvSpPr>
          <p:nvPr>
            <p:ph type="title" idx="4294967295"/>
          </p:nvPr>
        </p:nvSpPr>
        <p:spPr>
          <a:xfrm>
            <a:off x="3931650" y="444250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 dirty="0"/>
              <a:t>Solved - New System</a:t>
            </a:r>
            <a:endParaRPr b="1" dirty="0"/>
          </a:p>
        </p:txBody>
      </p:sp>
      <p:pic>
        <p:nvPicPr>
          <p:cNvPr id="3" name="Picture 2" descr="Graphical user interface, application, email">
            <a:extLst>
              <a:ext uri="{FF2B5EF4-FFF2-40B4-BE49-F238E27FC236}">
                <a16:creationId xmlns:a16="http://schemas.microsoft.com/office/drawing/2014/main" id="{A013C64C-DBAE-5B31-8EF4-C821E769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1034321"/>
            <a:ext cx="11467475" cy="5379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110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244f2ad8f_0_45"/>
          <p:cNvSpPr txBox="1">
            <a:spLocks noGrp="1"/>
          </p:cNvSpPr>
          <p:nvPr>
            <p:ph type="body" idx="1"/>
          </p:nvPr>
        </p:nvSpPr>
        <p:spPr>
          <a:xfrm>
            <a:off x="1244184" y="2413825"/>
            <a:ext cx="8659091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 dirty="0"/>
              <a:t>Fixed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5384"/>
              <a:buNone/>
            </a:pPr>
            <a:r>
              <a:rPr lang="en-US" sz="6500" b="1" dirty="0"/>
              <a:t>Grade Levels</a:t>
            </a:r>
          </a:p>
        </p:txBody>
      </p:sp>
      <p:grpSp>
        <p:nvGrpSpPr>
          <p:cNvPr id="358" name="Google Shape;358;gd244f2ad8f_0_45"/>
          <p:cNvGrpSpPr/>
          <p:nvPr/>
        </p:nvGrpSpPr>
        <p:grpSpPr>
          <a:xfrm>
            <a:off x="1348994" y="2346492"/>
            <a:ext cx="487801" cy="2279992"/>
            <a:chOff x="1974984" y="2011680"/>
            <a:chExt cx="487801" cy="2779800"/>
          </a:xfrm>
        </p:grpSpPr>
        <p:sp>
          <p:nvSpPr>
            <p:cNvPr id="359" name="Google Shape;359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gd244f2ad8f_0_45"/>
          <p:cNvGrpSpPr/>
          <p:nvPr/>
        </p:nvGrpSpPr>
        <p:grpSpPr>
          <a:xfrm rot="10800000">
            <a:off x="9090818" y="2346493"/>
            <a:ext cx="487801" cy="2279992"/>
            <a:chOff x="1974984" y="2011680"/>
            <a:chExt cx="487801" cy="2779800"/>
          </a:xfrm>
        </p:grpSpPr>
        <p:sp>
          <p:nvSpPr>
            <p:cNvPr id="363" name="Google Shape;363;gd244f2ad8f_0_45"/>
            <p:cNvSpPr/>
            <p:nvPr/>
          </p:nvSpPr>
          <p:spPr>
            <a:xfrm>
              <a:off x="1975104" y="2011680"/>
              <a:ext cx="110400" cy="2779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d244f2ad8f_0_45"/>
            <p:cNvSpPr/>
            <p:nvPr/>
          </p:nvSpPr>
          <p:spPr>
            <a:xfrm rot="5400000">
              <a:off x="2151984" y="1834681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d244f2ad8f_0_45"/>
            <p:cNvSpPr/>
            <p:nvPr/>
          </p:nvSpPr>
          <p:spPr>
            <a:xfrm rot="5400000">
              <a:off x="2151985" y="4480537"/>
              <a:ext cx="133800" cy="4878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08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"/>
          <p:cNvSpPr txBox="1">
            <a:spLocks noGrp="1"/>
          </p:cNvSpPr>
          <p:nvPr>
            <p:ph type="title"/>
          </p:nvPr>
        </p:nvSpPr>
        <p:spPr>
          <a:xfrm>
            <a:off x="3260001" y="919400"/>
            <a:ext cx="6723447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b="1" dirty="0"/>
              <a:t>Problem – No sorting by Grade</a:t>
            </a:r>
            <a:br>
              <a:rPr lang="en-US" b="1" dirty="0"/>
            </a:br>
            <a:r>
              <a:rPr lang="en-US" b="1" dirty="0"/>
              <a:t>		  Level</a:t>
            </a:r>
            <a:endParaRPr b="1" dirty="0"/>
          </a:p>
        </p:txBody>
      </p:sp>
      <p:sp>
        <p:nvSpPr>
          <p:cNvPr id="382" name="Google Shape;382;p7"/>
          <p:cNvSpPr txBox="1"/>
          <p:nvPr/>
        </p:nvSpPr>
        <p:spPr>
          <a:xfrm>
            <a:off x="1544975" y="5266150"/>
            <a:ext cx="47364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67D31-A4CC-0AEA-5E9D-6322953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1" y="2185416"/>
            <a:ext cx="7707385" cy="4118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908287-8102-9CD0-03C8-1C11E77A85D8}"/>
              </a:ext>
            </a:extLst>
          </p:cNvPr>
          <p:cNvSpPr txBox="1"/>
          <p:nvPr/>
        </p:nvSpPr>
        <p:spPr>
          <a:xfrm>
            <a:off x="8101957" y="3429000"/>
            <a:ext cx="3440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 functionality on selecting grade level. 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F5DB6E8-D541-4FF5-A97F-4325160F4D24}"/>
              </a:ext>
            </a:extLst>
          </p:cNvPr>
          <p:cNvSpPr/>
          <p:nvPr/>
        </p:nvSpPr>
        <p:spPr>
          <a:xfrm>
            <a:off x="5890086" y="3625398"/>
            <a:ext cx="411827" cy="20077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d14b24d98_0_23"/>
          <p:cNvSpPr txBox="1">
            <a:spLocks noGrp="1"/>
          </p:cNvSpPr>
          <p:nvPr>
            <p:ph type="title" idx="4294967295"/>
          </p:nvPr>
        </p:nvSpPr>
        <p:spPr>
          <a:xfrm>
            <a:off x="3931650" y="444250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 dirty="0"/>
              <a:t>Solved - New System</a:t>
            </a:r>
            <a:endParaRPr b="1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57F1A14-1AB1-47EF-42BB-92EDDD72B3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65EF8-933E-0863-4AE3-8AB2A41A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5" y="1647233"/>
            <a:ext cx="3759567" cy="2789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5CB261-3BBB-2D67-E49D-F8F8ECA99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566" y="1214771"/>
            <a:ext cx="6817567" cy="3654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77E7AF-53C6-6A3D-41B2-81969E9D9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81" y="4770940"/>
            <a:ext cx="5436637" cy="1649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280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"/>
          <p:cNvSpPr txBox="1">
            <a:spLocks noGrp="1"/>
          </p:cNvSpPr>
          <p:nvPr>
            <p:ph type="title"/>
          </p:nvPr>
        </p:nvSpPr>
        <p:spPr>
          <a:xfrm>
            <a:off x="1200600" y="3035825"/>
            <a:ext cx="97908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 sz="11100" b="1"/>
              <a:t>LIVE DEMO!</a:t>
            </a:r>
            <a:endParaRPr sz="111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"/>
          <p:cNvSpPr txBox="1">
            <a:spLocks noGrp="1"/>
          </p:cNvSpPr>
          <p:nvPr>
            <p:ph type="body" idx="1"/>
          </p:nvPr>
        </p:nvSpPr>
        <p:spPr>
          <a:xfrm>
            <a:off x="1603800" y="1888425"/>
            <a:ext cx="8984400" cy="3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/>
              <a:t>English Language Learners (ELL) constantly face a challenge: </a:t>
            </a: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 i="1"/>
              <a:t>Not having an all-encompassing practical solution to learning vocabulary. </a:t>
            </a:r>
            <a:endParaRPr sz="2490" i="1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rPr lang="en-US" sz="2490"/>
              <a:t>It is difficult to find options for ELL and their educators that allows them to:</a:t>
            </a:r>
            <a:endParaRPr sz="24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endParaRPr sz="2490"/>
          </a:p>
          <a:p>
            <a:pPr marL="457200" lvl="0" indent="-38671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Measure the difficulty level of text, which can either challenge or discourage the learner.</a:t>
            </a:r>
            <a:endParaRPr sz="2490"/>
          </a:p>
          <a:p>
            <a:pPr marL="457200" lvl="0" indent="-38671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See definitions of words in a text that they are interested to learn.</a:t>
            </a:r>
            <a:endParaRPr sz="2490"/>
          </a:p>
          <a:p>
            <a:pPr marL="457200" lvl="0" indent="-38671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90"/>
              <a:buChar char="●"/>
            </a:pPr>
            <a:r>
              <a:rPr lang="en-US" sz="2490"/>
              <a:t>Chose words they want to focus on based on categories such as frequently used words.</a:t>
            </a:r>
            <a:endParaRPr sz="2490"/>
          </a:p>
        </p:txBody>
      </p:sp>
      <p:sp>
        <p:nvSpPr>
          <p:cNvPr id="237" name="Google Shape;237;p2"/>
          <p:cNvSpPr txBox="1">
            <a:spLocks noGrp="1"/>
          </p:cNvSpPr>
          <p:nvPr>
            <p:ph type="title"/>
          </p:nvPr>
        </p:nvSpPr>
        <p:spPr>
          <a:xfrm>
            <a:off x="1590222" y="470310"/>
            <a:ext cx="8984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sz="3900" b="1"/>
              <a:t>The Problem</a:t>
            </a:r>
            <a:endParaRPr sz="39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"/>
          <p:cNvSpPr txBox="1">
            <a:spLocks noGrp="1"/>
          </p:cNvSpPr>
          <p:nvPr>
            <p:ph type="body" idx="1"/>
          </p:nvPr>
        </p:nvSpPr>
        <p:spPr>
          <a:xfrm>
            <a:off x="2994074" y="2799440"/>
            <a:ext cx="6203852" cy="125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6500" b="1"/>
              <a:t>What is VIRS?</a:t>
            </a:r>
            <a:endParaRPr sz="6500" b="1"/>
          </a:p>
        </p:txBody>
      </p:sp>
      <p:grpSp>
        <p:nvGrpSpPr>
          <p:cNvPr id="243" name="Google Shape;243;p3"/>
          <p:cNvGrpSpPr/>
          <p:nvPr/>
        </p:nvGrpSpPr>
        <p:grpSpPr>
          <a:xfrm>
            <a:off x="2555362" y="2291874"/>
            <a:ext cx="487681" cy="2279905"/>
            <a:chOff x="1975104" y="2011680"/>
            <a:chExt cx="487681" cy="2779777"/>
          </a:xfrm>
        </p:grpSpPr>
        <p:sp>
          <p:nvSpPr>
            <p:cNvPr id="244" name="Google Shape;244;p3"/>
            <p:cNvSpPr/>
            <p:nvPr/>
          </p:nvSpPr>
          <p:spPr>
            <a:xfrm>
              <a:off x="1975104" y="2011680"/>
              <a:ext cx="110314" cy="277977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 rot="5400000">
              <a:off x="2152051" y="1834734"/>
              <a:ext cx="133786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 rot="5400000">
              <a:off x="2151985" y="4480657"/>
              <a:ext cx="133920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3"/>
          <p:cNvGrpSpPr/>
          <p:nvPr/>
        </p:nvGrpSpPr>
        <p:grpSpPr>
          <a:xfrm rot="10800000">
            <a:off x="9148955" y="2291874"/>
            <a:ext cx="487681" cy="2279905"/>
            <a:chOff x="1975104" y="2011680"/>
            <a:chExt cx="487681" cy="2779777"/>
          </a:xfrm>
        </p:grpSpPr>
        <p:sp>
          <p:nvSpPr>
            <p:cNvPr id="248" name="Google Shape;248;p3"/>
            <p:cNvSpPr/>
            <p:nvPr/>
          </p:nvSpPr>
          <p:spPr>
            <a:xfrm>
              <a:off x="1975104" y="2011680"/>
              <a:ext cx="110314" cy="2779776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 rot="5400000">
              <a:off x="2152051" y="1834734"/>
              <a:ext cx="133786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 rot="5400000">
              <a:off x="2151985" y="4480657"/>
              <a:ext cx="133920" cy="48768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"/>
          <p:cNvSpPr txBox="1">
            <a:spLocks noGrp="1"/>
          </p:cNvSpPr>
          <p:nvPr>
            <p:ph type="title"/>
          </p:nvPr>
        </p:nvSpPr>
        <p:spPr>
          <a:xfrm>
            <a:off x="839803" y="748425"/>
            <a:ext cx="58161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lang="en-US" sz="5000" b="1"/>
              <a:t>VIRS</a:t>
            </a:r>
            <a:r>
              <a:rPr lang="en-US" sz="5000"/>
              <a:t> is a web application that...</a:t>
            </a:r>
            <a:endParaRPr sz="5000"/>
          </a:p>
        </p:txBody>
      </p:sp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9675" y="1081450"/>
            <a:ext cx="2793401" cy="528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"/>
          <p:cNvSpPr txBox="1"/>
          <p:nvPr/>
        </p:nvSpPr>
        <p:spPr>
          <a:xfrm>
            <a:off x="640125" y="3604800"/>
            <a:ext cx="7264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Analyzes the user’s upload document can categorized the words by difficulty</a:t>
            </a:r>
            <a:endParaRPr sz="2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Allows the user to easily view the definition of words</a:t>
            </a:r>
            <a:endParaRPr sz="2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Pinpoint words that they would like to focus on based on their frequency and category</a:t>
            </a:r>
            <a:endParaRPr sz="2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Assess their learning through vocabulary quizzes</a:t>
            </a:r>
            <a:endParaRPr sz="2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>
            <a:spLocks noGrp="1"/>
          </p:cNvSpPr>
          <p:nvPr>
            <p:ph type="body" idx="2"/>
          </p:nvPr>
        </p:nvSpPr>
        <p:spPr>
          <a:xfrm>
            <a:off x="6445225" y="1788600"/>
            <a:ext cx="4575000" cy="3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Angular Model View Controller is used for the front end.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Backend is written in Java.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MySQL is used as the database and the data queries are auto generated by Spring Data JPA.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US" sz="2000"/>
              <a:t>The application is deployed on AWS elastic beanstalk.</a:t>
            </a:r>
            <a:endParaRPr sz="2000"/>
          </a:p>
        </p:txBody>
      </p:sp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545290" y="1039190"/>
            <a:ext cx="3802775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lang="en-US" b="1"/>
              <a:t>Technologies</a:t>
            </a:r>
            <a:endParaRPr b="1"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800" y="2003627"/>
            <a:ext cx="1544575" cy="15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6725" y="2003626"/>
            <a:ext cx="1740375" cy="1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1750" y="3722250"/>
            <a:ext cx="2001975" cy="10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7825" y="3249175"/>
            <a:ext cx="1249275" cy="17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d14b24d98_0_4"/>
          <p:cNvSpPr txBox="1">
            <a:spLocks noGrp="1"/>
          </p:cNvSpPr>
          <p:nvPr>
            <p:ph type="title" idx="4294967295"/>
          </p:nvPr>
        </p:nvSpPr>
        <p:spPr>
          <a:xfrm>
            <a:off x="3931650" y="540025"/>
            <a:ext cx="43287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b="1"/>
              <a:t>Website Overview</a:t>
            </a:r>
            <a:endParaRPr b="1"/>
          </a:p>
        </p:txBody>
      </p:sp>
      <p:graphicFrame>
        <p:nvGraphicFramePr>
          <p:cNvPr id="273" name="Google Shape;273;gcd14b24d98_0_4"/>
          <p:cNvGraphicFramePr/>
          <p:nvPr/>
        </p:nvGraphicFramePr>
        <p:xfrm>
          <a:off x="770375" y="1525810"/>
          <a:ext cx="10651225" cy="4444850"/>
        </p:xfrm>
        <a:graphic>
          <a:graphicData uri="http://schemas.openxmlformats.org/drawingml/2006/table">
            <a:tbl>
              <a:tblPr>
                <a:noFill/>
                <a:tableStyleId>{75D3D9D6-FBF7-4169-B9D7-351B919470A9}</a:tableStyleId>
              </a:tblPr>
              <a:tblGrid>
                <a:gridCol w="28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b="1" u="none" strike="noStrike" cap="none">
                          <a:solidFill>
                            <a:schemeClr val="accent1"/>
                          </a:solidFill>
                        </a:rPr>
                        <a:t>Page</a:t>
                      </a:r>
                      <a:endParaRPr sz="2700" b="1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b="1" u="none" strike="noStrike" cap="none">
                          <a:solidFill>
                            <a:schemeClr val="accent1"/>
                          </a:solidFill>
                        </a:rPr>
                        <a:t>Functionality</a:t>
                      </a:r>
                      <a:endParaRPr sz="2700" b="1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Home page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Greets the user. Gives option to upload a file to be analyzed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Analyze Text: Enhanced Text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Color codes words based on difficulty.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Analyze Text: Statistics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Provides an in-depth analysis on the difficulty of the text and frequency of certain words.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Word </a:t>
                      </a:r>
                      <a:r>
                        <a:rPr lang="en-US" sz="1800">
                          <a:solidFill>
                            <a:schemeClr val="lt2"/>
                          </a:solidFill>
                        </a:rPr>
                        <a:t>Search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Gives learners a list of words that they should learn and allows them to easily see the definition.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2"/>
                          </a:solidFill>
                        </a:rPr>
                        <a:t>iTranslate</a:t>
                      </a:r>
                      <a:endParaRPr sz="1800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Translates a given text to a number of different languages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Register/User Recovery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2"/>
                          </a:solidFill>
                        </a:rPr>
                        <a:t>Create an account and retrieve lost credentials.</a:t>
                      </a:r>
                      <a:endParaRPr sz="1800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8"/>
          <p:cNvPicPr preferRelativeResize="0"/>
          <p:nvPr/>
        </p:nvPicPr>
        <p:blipFill rotWithShape="1">
          <a:blip r:embed="rId3">
            <a:alphaModFix/>
          </a:blip>
          <a:srcRect t="14597" b="8938"/>
          <a:stretch/>
        </p:blipFill>
        <p:spPr>
          <a:xfrm>
            <a:off x="2917800" y="394625"/>
            <a:ext cx="5926876" cy="606874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>
            <a:off x="9153675" y="733825"/>
            <a:ext cx="2317500" cy="952800"/>
          </a:xfrm>
          <a:prstGeom prst="wedgeRectCallout">
            <a:avLst>
              <a:gd name="adj1" fmla="val -51112"/>
              <a:gd name="adj2" fmla="val 114848"/>
            </a:avLst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how the website functions for text analysis. 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3282203" y="819848"/>
            <a:ext cx="7929604" cy="74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285" name="Google Shape;2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262" y="1756154"/>
            <a:ext cx="7671122" cy="448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U Real Triumphs Template">
  <a:themeElements>
    <a:clrScheme name="FIU Brand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52950"/>
      </a:accent1>
      <a:accent2>
        <a:srgbClr val="B6862C"/>
      </a:accent2>
      <a:accent3>
        <a:srgbClr val="CC0066"/>
      </a:accent3>
      <a:accent4>
        <a:srgbClr val="00FFFF"/>
      </a:accent4>
      <a:accent5>
        <a:srgbClr val="FFFFFF"/>
      </a:accent5>
      <a:accent6>
        <a:srgbClr val="FFCC00"/>
      </a:accent6>
      <a:hlink>
        <a:srgbClr val="CC0066"/>
      </a:hlink>
      <a:folHlink>
        <a:srgbClr val="CC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431</Words>
  <Application>Microsoft Office PowerPoint</Application>
  <PresentationFormat>Widescreen</PresentationFormat>
  <Paragraphs>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FIU Real Triumphs Template</vt:lpstr>
      <vt:lpstr>Vocabulary in Reading Study (VIRS)</vt:lpstr>
      <vt:lpstr>Our Team</vt:lpstr>
      <vt:lpstr>The Problem</vt:lpstr>
      <vt:lpstr>PowerPoint Presentation</vt:lpstr>
      <vt:lpstr>VIRS is a web application that...</vt:lpstr>
      <vt:lpstr>Technologies</vt:lpstr>
      <vt:lpstr>Website Overview</vt:lpstr>
      <vt:lpstr>PowerPoint Presentation</vt:lpstr>
      <vt:lpstr>Home Page</vt:lpstr>
      <vt:lpstr>Word Search</vt:lpstr>
      <vt:lpstr>Download Words List</vt:lpstr>
      <vt:lpstr>Analyze Text</vt:lpstr>
      <vt:lpstr>Enhanced Text</vt:lpstr>
      <vt:lpstr>Text Statistics</vt:lpstr>
      <vt:lpstr>Text Statistics</vt:lpstr>
      <vt:lpstr>Register</vt:lpstr>
      <vt:lpstr>PowerPoint Presentation</vt:lpstr>
      <vt:lpstr>Problem – Counter decreasing without reset</vt:lpstr>
      <vt:lpstr>Solved - Current System</vt:lpstr>
      <vt:lpstr>PowerPoint Presentation</vt:lpstr>
      <vt:lpstr>Problem – Hyphenated words not recognized</vt:lpstr>
      <vt:lpstr>Solved - New System</vt:lpstr>
      <vt:lpstr>PowerPoint Presentation</vt:lpstr>
      <vt:lpstr>Problem – OCR not working when     uploading images</vt:lpstr>
      <vt:lpstr>Solved - New System</vt:lpstr>
      <vt:lpstr>PowerPoint Presentation</vt:lpstr>
      <vt:lpstr>Problem – No sorting by Grade     Level</vt:lpstr>
      <vt:lpstr>Solved - New System</vt:lpstr>
      <vt:lpstr>LIVE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Vocabulary in Reading Study (VIRS)</dc:title>
  <dc:creator>Andrea Plasencia</dc:creator>
  <cp:lastModifiedBy>Keiss De Los Santos</cp:lastModifiedBy>
  <cp:revision>33</cp:revision>
  <dcterms:created xsi:type="dcterms:W3CDTF">2020-08-12T18:54:24Z</dcterms:created>
  <dcterms:modified xsi:type="dcterms:W3CDTF">2023-04-19T19:19:59Z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0x010100D3CE5B01EE2D43479BD19C8CF7AEE55D</vt:lpwstr>
  </property>
  <property fmtid="{D5CDD505-2E9C-101B-9397-08002B2CF9AE}" pid="3" name="Order">
    <vt:r8>24900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